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9" r:id="rId6"/>
    <p:sldId id="322" r:id="rId7"/>
    <p:sldId id="327" r:id="rId8"/>
    <p:sldId id="323" r:id="rId9"/>
    <p:sldId id="328" r:id="rId10"/>
    <p:sldId id="329" r:id="rId11"/>
    <p:sldId id="330" r:id="rId12"/>
    <p:sldId id="331" r:id="rId13"/>
    <p:sldId id="333" r:id="rId14"/>
    <p:sldId id="334" r:id="rId15"/>
    <p:sldId id="335" r:id="rId16"/>
    <p:sldId id="332" r:id="rId17"/>
    <p:sldId id="336" r:id="rId18"/>
    <p:sldId id="337" r:id="rId19"/>
    <p:sldId id="338" r:id="rId20"/>
    <p:sldId id="339" r:id="rId21"/>
    <p:sldId id="340" r:id="rId22"/>
    <p:sldId id="341" r:id="rId23"/>
    <p:sldId id="342" r:id="rId24"/>
    <p:sldId id="343" r:id="rId25"/>
    <p:sldId id="344" r:id="rId26"/>
    <p:sldId id="345" r:id="rId27"/>
    <p:sldId id="346" r:id="rId28"/>
    <p:sldId id="347" r:id="rId29"/>
    <p:sldId id="324" r:id="rId30"/>
    <p:sldId id="325" r:id="rId31"/>
    <p:sldId id="326" r:id="rId32"/>
    <p:sldId id="271" r:id="rId33"/>
    <p:sldId id="320" r:id="rId34"/>
    <p:sldId id="318" r:id="rId35"/>
    <p:sldId id="321" r:id="rId36"/>
  </p:sldIdLst>
  <p:sldSz cx="12192000" cy="6858000"/>
  <p:notesSz cx="6858000" cy="9144000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00E7E6-7FEE-430E-B0C2-1CA69DB841A9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71ACF-BA81-4C8C-9490-E6DBC5504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76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3533-4FC7-4C46-9E1A-0DAAC30716C0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10A3-51E3-4F77-9A33-E02EEA2C2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53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3533-4FC7-4C46-9E1A-0DAAC30716C0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10A3-51E3-4F77-9A33-E02EEA2C2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680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3533-4FC7-4C46-9E1A-0DAAC30716C0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10A3-51E3-4F77-9A33-E02EEA2C2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37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3533-4FC7-4C46-9E1A-0DAAC30716C0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10A3-51E3-4F77-9A33-E02EEA2C2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86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3533-4FC7-4C46-9E1A-0DAAC30716C0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10A3-51E3-4F77-9A33-E02EEA2C2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091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3533-4FC7-4C46-9E1A-0DAAC30716C0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10A3-51E3-4F77-9A33-E02EEA2C2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69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3533-4FC7-4C46-9E1A-0DAAC30716C0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10A3-51E3-4F77-9A33-E02EEA2C2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03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3533-4FC7-4C46-9E1A-0DAAC30716C0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10A3-51E3-4F77-9A33-E02EEA2C2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0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3533-4FC7-4C46-9E1A-0DAAC30716C0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10A3-51E3-4F77-9A33-E02EEA2C2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350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3533-4FC7-4C46-9E1A-0DAAC30716C0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10A3-51E3-4F77-9A33-E02EEA2C2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268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3533-4FC7-4C46-9E1A-0DAAC30716C0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710A3-51E3-4F77-9A33-E02EEA2C2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165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43533-4FC7-4C46-9E1A-0DAAC30716C0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710A3-51E3-4F77-9A33-E02EEA2C2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230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Engineering Drawing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37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“002LJTDist” folder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5865" r="59111"/>
          <a:stretch/>
        </p:blipFill>
        <p:spPr>
          <a:xfrm>
            <a:off x="1666697" y="2237007"/>
            <a:ext cx="6208061" cy="462099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7342496" y="2374710"/>
            <a:ext cx="2047164" cy="259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29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“Mechanical CAD 2016” folder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051" r="49765" b="40334"/>
          <a:stretch/>
        </p:blipFill>
        <p:spPr>
          <a:xfrm>
            <a:off x="1461980" y="2074459"/>
            <a:ext cx="7122461" cy="387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3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“Assignment 1” file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" t="14187" r="49061" b="54762"/>
          <a:stretch/>
        </p:blipFill>
        <p:spPr>
          <a:xfrm>
            <a:off x="2226255" y="2442949"/>
            <a:ext cx="8522237" cy="292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54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CAD Curriculum?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by step instructions on how to use AutoCAD 2016.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50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I be doing today?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to the computer,</a:t>
            </a:r>
          </a:p>
          <a:p>
            <a:r>
              <a:rPr lang="en-US" dirty="0" smtClean="0"/>
              <a:t>Login if you have not.</a:t>
            </a:r>
          </a:p>
          <a:p>
            <a:r>
              <a:rPr lang="en-US" dirty="0" smtClean="0"/>
              <a:t>Navigate to the Distribution folder and open Assignment 1 of the CAD curriculum.</a:t>
            </a:r>
          </a:p>
          <a:p>
            <a:r>
              <a:rPr lang="en-US" dirty="0" smtClean="0"/>
              <a:t>Start a new drawing.</a:t>
            </a:r>
          </a:p>
          <a:p>
            <a:r>
              <a:rPr lang="en-US" dirty="0" smtClean="0"/>
              <a:t>Save the drawing as C1 in your U: Folder (002lJT___)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45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13 of the Curriculum Explains how to SAVE your file.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724" t="19519" r="20668" b="3638"/>
          <a:stretch/>
        </p:blipFill>
        <p:spPr>
          <a:xfrm>
            <a:off x="4217158" y="2674960"/>
            <a:ext cx="5910094" cy="476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06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have arrived at the CAD </a:t>
            </a:r>
            <a:r>
              <a:rPr lang="en-US" dirty="0" err="1" smtClean="0"/>
              <a:t>Curruiculum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608" t="28614" r="19434"/>
          <a:stretch/>
        </p:blipFill>
        <p:spPr>
          <a:xfrm>
            <a:off x="2988859" y="1978924"/>
            <a:ext cx="6139783" cy="432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58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6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7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7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Drafting?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a form of graphic communication that is concerned with the preparation of the drawings needed to develop and manufacture products.</a:t>
            </a:r>
          </a:p>
          <a:p>
            <a:r>
              <a:rPr lang="en-US" dirty="0" smtClean="0"/>
              <a:t>It is a very important part of modern industry because drawings are often the only way to explain or show our ideas.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2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4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0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30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43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36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5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4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16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1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All Programs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2138" r="72336"/>
          <a:stretch/>
        </p:blipFill>
        <p:spPr>
          <a:xfrm>
            <a:off x="3954971" y="2265527"/>
            <a:ext cx="4001674" cy="389253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070746" y="3589361"/>
            <a:ext cx="1555845" cy="1296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87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Drafting Called a Universal Language?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01199"/>
            <a:ext cx="6567153" cy="399429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Like other languages, symbols (lines and figures) that have specific meaning are used.</a:t>
            </a:r>
          </a:p>
          <a:p>
            <a:r>
              <a:rPr lang="en-US" dirty="0" smtClean="0"/>
              <a:t>The symbols accurately describe the shape, size, material, finish, and fabrication or assembly of a product.</a:t>
            </a:r>
          </a:p>
          <a:p>
            <a:r>
              <a:rPr lang="en-US" dirty="0" smtClean="0"/>
              <a:t>These symbols have been standardized over most of the world.</a:t>
            </a:r>
          </a:p>
          <a:p>
            <a:pPr lvl="1"/>
            <a:r>
              <a:rPr lang="en-US" dirty="0" smtClean="0"/>
              <a:t>This makes it possible to interpret or understand drawings made in other countries.</a:t>
            </a:r>
            <a:endParaRPr lang="en-US" dirty="0"/>
          </a:p>
        </p:txBody>
      </p:sp>
      <p:pic>
        <p:nvPicPr>
          <p:cNvPr id="1026" name="Picture 2" descr="http://www.plans.aero/images/3V_f8f_ma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352" y="1899550"/>
            <a:ext cx="4339733" cy="343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89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Autodesk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0256" r="70220"/>
          <a:stretch/>
        </p:blipFill>
        <p:spPr>
          <a:xfrm>
            <a:off x="3290781" y="2033515"/>
            <a:ext cx="4543033" cy="426652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483893" y="2374710"/>
            <a:ext cx="1023582" cy="8871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25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65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Organize Notebooks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490" t="26733" r="20669" b="12106"/>
          <a:stretch/>
        </p:blipFill>
        <p:spPr>
          <a:xfrm>
            <a:off x="696036" y="1690687"/>
            <a:ext cx="10385946" cy="651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46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NOTEBOOK ORGANIZATION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out your notebook</a:t>
            </a:r>
          </a:p>
          <a:p>
            <a:r>
              <a:rPr lang="en-US" dirty="0" smtClean="0"/>
              <a:t>Be ready to organize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32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of 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Cover: Full Name/Engineering and Technology/Period</a:t>
            </a:r>
          </a:p>
          <a:p>
            <a:r>
              <a:rPr lang="en-US" dirty="0" smtClean="0"/>
              <a:t>Page One: Assignment List</a:t>
            </a:r>
          </a:p>
          <a:p>
            <a:r>
              <a:rPr lang="en-US" dirty="0" smtClean="0"/>
              <a:t>Page two: What is Drafting Notes</a:t>
            </a:r>
          </a:p>
          <a:p>
            <a:r>
              <a:rPr lang="en-US" dirty="0" smtClean="0"/>
              <a:t>Page three: Alphabet of lines</a:t>
            </a:r>
          </a:p>
        </p:txBody>
      </p:sp>
    </p:spTree>
    <p:extLst>
      <p:ext uri="{BB962C8B-B14F-4D97-AF65-F5344CB8AC3E}">
        <p14:creationId xmlns:p14="http://schemas.microsoft.com/office/powerpoint/2010/main" val="344088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of Assignments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Cost of Living</a:t>
            </a:r>
          </a:p>
          <a:p>
            <a:r>
              <a:rPr lang="en-US" dirty="0" smtClean="0"/>
              <a:t>The Lonely Road</a:t>
            </a:r>
          </a:p>
          <a:p>
            <a:r>
              <a:rPr lang="en-US" dirty="0" smtClean="0"/>
              <a:t>Engineering </a:t>
            </a:r>
            <a:r>
              <a:rPr lang="en-US" smtClean="0"/>
              <a:t>Career PowerPoint</a:t>
            </a:r>
            <a:endParaRPr lang="en-US" dirty="0" smtClean="0"/>
          </a:p>
          <a:p>
            <a:r>
              <a:rPr lang="en-US" dirty="0" smtClean="0"/>
              <a:t>Engineering Career Test</a:t>
            </a:r>
          </a:p>
          <a:p>
            <a:r>
              <a:rPr lang="en-US" dirty="0" smtClean="0"/>
              <a:t>General Safety Test</a:t>
            </a:r>
          </a:p>
          <a:p>
            <a:r>
              <a:rPr lang="en-US" dirty="0" smtClean="0"/>
              <a:t>Notebook Grade: Do you have one?</a:t>
            </a:r>
          </a:p>
          <a:p>
            <a:r>
              <a:rPr lang="en-US" dirty="0" smtClean="0"/>
              <a:t>General Safety Contract</a:t>
            </a:r>
          </a:p>
          <a:p>
            <a:r>
              <a:rPr lang="en-US" dirty="0" smtClean="0"/>
              <a:t>Engineering Practice Drawings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74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Specialized Fields of Drafting: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Aerospace</a:t>
            </a:r>
          </a:p>
          <a:p>
            <a:r>
              <a:rPr lang="en-US" dirty="0" smtClean="0"/>
              <a:t>Architectural</a:t>
            </a:r>
          </a:p>
          <a:p>
            <a:r>
              <a:rPr lang="en-US" dirty="0" smtClean="0"/>
              <a:t>Electrical</a:t>
            </a:r>
          </a:p>
          <a:p>
            <a:r>
              <a:rPr lang="en-US" dirty="0" smtClean="0"/>
              <a:t>Electronic</a:t>
            </a:r>
          </a:p>
          <a:p>
            <a:r>
              <a:rPr lang="en-US" dirty="0" smtClean="0"/>
              <a:t>Printed circuit design</a:t>
            </a:r>
          </a:p>
          <a:p>
            <a:r>
              <a:rPr lang="en-US" dirty="0" smtClean="0"/>
              <a:t>Topographical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7638" y="4405313"/>
            <a:ext cx="2581275" cy="1771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3406" y="3543300"/>
            <a:ext cx="2647950" cy="1724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0124" y="2706397"/>
            <a:ext cx="2667000" cy="152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0962" y="2317750"/>
            <a:ext cx="2095500" cy="2181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0647" y="1378040"/>
            <a:ext cx="2945533" cy="187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55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Alphabet of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Border Line </a:t>
            </a:r>
          </a:p>
          <a:p>
            <a:r>
              <a:rPr lang="en-US" dirty="0" smtClean="0"/>
              <a:t>Object Line</a:t>
            </a:r>
          </a:p>
          <a:p>
            <a:r>
              <a:rPr lang="en-US" dirty="0" smtClean="0"/>
              <a:t>Dimension Line</a:t>
            </a:r>
          </a:p>
          <a:p>
            <a:r>
              <a:rPr lang="en-US" dirty="0" smtClean="0"/>
              <a:t>Extension Line</a:t>
            </a:r>
          </a:p>
          <a:p>
            <a:r>
              <a:rPr lang="en-US" dirty="0" smtClean="0"/>
              <a:t>Hidden Line</a:t>
            </a:r>
          </a:p>
          <a:p>
            <a:r>
              <a:rPr lang="en-US" dirty="0" smtClean="0"/>
              <a:t>Center Line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730171" y="3062514"/>
            <a:ext cx="304800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744686" y="2569029"/>
            <a:ext cx="303348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628571" y="2017486"/>
            <a:ext cx="3149600" cy="0"/>
          </a:xfrm>
          <a:prstGeom prst="line">
            <a:avLst/>
          </a:prstGeom>
          <a:ln w="762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628571" y="3592286"/>
            <a:ext cx="30334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628571" y="4078514"/>
            <a:ext cx="3033485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30171" y="4644571"/>
            <a:ext cx="4934858" cy="14515"/>
          </a:xfrm>
          <a:prstGeom prst="line">
            <a:avLst/>
          </a:prstGeom>
          <a:ln w="28575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24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CAD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Terms</a:t>
            </a:r>
          </a:p>
          <a:p>
            <a:pPr lvl="1"/>
            <a:r>
              <a:rPr lang="en-US" dirty="0" err="1" smtClean="0"/>
              <a:t>AutoDesk</a:t>
            </a:r>
            <a:endParaRPr lang="en-US" dirty="0" smtClean="0"/>
          </a:p>
          <a:p>
            <a:pPr lvl="1"/>
            <a:r>
              <a:rPr lang="en-US" dirty="0" smtClean="0"/>
              <a:t>Mechanical CAD</a:t>
            </a:r>
          </a:p>
          <a:p>
            <a:pPr lvl="1"/>
            <a:r>
              <a:rPr lang="en-US" dirty="0" smtClean="0"/>
              <a:t>Start Menu</a:t>
            </a:r>
          </a:p>
          <a:p>
            <a:pPr lvl="1"/>
            <a:r>
              <a:rPr lang="en-US" dirty="0" smtClean="0"/>
              <a:t>AutoCAD 2016 English</a:t>
            </a:r>
          </a:p>
          <a:p>
            <a:pPr lvl="1"/>
            <a:r>
              <a:rPr lang="en-US" dirty="0" smtClean="0"/>
              <a:t>Distribution Folder</a:t>
            </a:r>
          </a:p>
          <a:p>
            <a:pPr lvl="1"/>
            <a:r>
              <a:rPr lang="en-US" dirty="0" smtClean="0"/>
              <a:t>Save</a:t>
            </a:r>
          </a:p>
          <a:p>
            <a:pPr lvl="1"/>
            <a:r>
              <a:rPr lang="en-US" dirty="0" smtClean="0"/>
              <a:t>Save As</a:t>
            </a:r>
          </a:p>
          <a:p>
            <a:pPr lvl="1"/>
            <a:r>
              <a:rPr lang="en-US" dirty="0" smtClean="0"/>
              <a:t>U: Drive folder</a:t>
            </a:r>
          </a:p>
          <a:p>
            <a:pPr lvl="1"/>
            <a:r>
              <a:rPr lang="en-US" dirty="0" smtClean="0"/>
              <a:t>Rotate View</a:t>
            </a:r>
          </a:p>
          <a:p>
            <a:pPr lvl="1"/>
            <a:r>
              <a:rPr lang="en-US" dirty="0" smtClean="0"/>
              <a:t>Counter </a:t>
            </a:r>
            <a:r>
              <a:rPr lang="en-US" dirty="0" err="1" smtClean="0"/>
              <a:t>Clockwize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37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03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" t="82642" r="84314" b="1"/>
          <a:stretch/>
        </p:blipFill>
        <p:spPr>
          <a:xfrm>
            <a:off x="3086063" y="2146267"/>
            <a:ext cx="5675379" cy="353120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265528" y="4107976"/>
            <a:ext cx="1255594" cy="9416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02474" y="3911867"/>
            <a:ext cx="1290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5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“Computer”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6806" r="72513"/>
          <a:stretch/>
        </p:blipFill>
        <p:spPr>
          <a:xfrm>
            <a:off x="3563736" y="2006220"/>
            <a:ext cx="3860646" cy="420048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7069541" y="1828800"/>
            <a:ext cx="1501253" cy="10918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90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3.2.24"/>
  <p:tag name="PPTVERSION" val="15"/>
  <p:tag name="TPOS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4281</TotalTime>
  <Words>362</Words>
  <Application>Microsoft Office PowerPoint</Application>
  <PresentationFormat>Widescreen</PresentationFormat>
  <Paragraphs>71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Engineering Drawing</vt:lpstr>
      <vt:lpstr>What is Drafting?</vt:lpstr>
      <vt:lpstr>Why is Drafting Called a Universal Language?</vt:lpstr>
      <vt:lpstr>Specialized Fields of Drafting:</vt:lpstr>
      <vt:lpstr>Alphabet of Lines</vt:lpstr>
      <vt:lpstr>Mechanical CAD</vt:lpstr>
      <vt:lpstr>PowerPoint Presentation</vt:lpstr>
      <vt:lpstr>Getting Started</vt:lpstr>
      <vt:lpstr>Select “Computer”</vt:lpstr>
      <vt:lpstr>Select “002LJTDist” folder</vt:lpstr>
      <vt:lpstr>Select “Mechanical CAD 2016” folder</vt:lpstr>
      <vt:lpstr>Select “Assignment 1” file</vt:lpstr>
      <vt:lpstr>What is CAD Curriculum?</vt:lpstr>
      <vt:lpstr>What will I be doing today?</vt:lpstr>
      <vt:lpstr>Page 13 of the Curriculum Explains how to SAVE your file.</vt:lpstr>
      <vt:lpstr>You have arrived at the CAD Curruiculum!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Select All Programs</vt:lpstr>
      <vt:lpstr>Select Autodesk</vt:lpstr>
      <vt:lpstr>PowerPoint Presentation</vt:lpstr>
      <vt:lpstr>Organize Notebooks</vt:lpstr>
      <vt:lpstr>NOTEBOOK ORGANIZATION </vt:lpstr>
      <vt:lpstr>Order of Pages</vt:lpstr>
      <vt:lpstr>List of Assignments </vt:lpstr>
    </vt:vector>
  </TitlesOfParts>
  <Company>Clayton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Drawing</dc:title>
  <dc:creator>Pate, Kent E</dc:creator>
  <cp:lastModifiedBy>Pate, Kent E</cp:lastModifiedBy>
  <cp:revision>36</cp:revision>
  <dcterms:created xsi:type="dcterms:W3CDTF">2016-01-21T14:33:36Z</dcterms:created>
  <dcterms:modified xsi:type="dcterms:W3CDTF">2016-03-14T13:29:22Z</dcterms:modified>
</cp:coreProperties>
</file>